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1" r:id="rId3"/>
    <p:sldId id="259" r:id="rId4"/>
    <p:sldId id="265" r:id="rId5"/>
    <p:sldId id="264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5141580344966E-2"/>
          <c:y val="0.1903451928945874"/>
          <c:w val="0.92883029925475724"/>
          <c:h val="0.79957771874538619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B8-4316-ADD6-89D21E4D03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B8-4316-ADD6-89D21E4D03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B8-4316-ADD6-89D21E4D03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B8-4316-ADD6-89D21E4D037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3B8-4316-ADD6-89D21E4D037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10-14 years</a:t>
                    </a:r>
                    <a:r>
                      <a:rPr lang="en-US" baseline="0" dirty="0"/>
                      <a:t>
</a:t>
                    </a:r>
                    <a:fld id="{7803954B-51F7-4326-A3FD-BF0D8F52901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90875563432835"/>
                      <c:h val="0.214852370025552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B8-4316-ADD6-89D21E4D0379}"/>
                </c:ext>
              </c:extLst>
            </c:dLbl>
            <c:dLbl>
              <c:idx val="1"/>
              <c:layout>
                <c:manualLayout>
                  <c:x val="4.1666666666666664E-2"/>
                  <c:y val="-4.1666666666666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AE3F76-7643-4192-8328-19C8C18CB6E6}" type="CATEGORYNAME">
                      <a:rPr lang="en-US" sz="1400" b="1" baseline="0" smtClean="0"/>
                      <a:pPr>
                        <a:defRPr sz="1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="1" baseline="0" dirty="0" smtClean="0"/>
                      <a:t>years 
</a:t>
                    </a:r>
                    <a:fld id="{6DF9B0A6-28CE-4103-A722-26B5894C9540}" type="PERCENTAGE">
                      <a:rPr lang="en-US" sz="1400" b="1" baseline="0" smtClean="0"/>
                      <a:pPr>
                        <a:defRPr sz="14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400" b="1" baseline="0" dirty="0" smtClean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B8-4316-ADD6-89D21E4D0379}"/>
                </c:ext>
              </c:extLst>
            </c:dLbl>
            <c:dLbl>
              <c:idx val="2"/>
              <c:layout>
                <c:manualLayout>
                  <c:x val="0.14905149051490515"/>
                  <c:y val="0.10800744878957169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3B8-4316-ADD6-89D21E4D0379}"/>
                </c:ext>
              </c:extLst>
            </c:dLbl>
            <c:dLbl>
              <c:idx val="3"/>
              <c:layout>
                <c:manualLayout>
                  <c:x val="-4.4418411976964972E-2"/>
                  <c:y val="-3.958952828921197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20-24 </a:t>
                    </a:r>
                    <a:r>
                      <a:rPr lang="en-US" baseline="0" dirty="0"/>
                      <a:t>
</a:t>
                    </a:r>
                    <a:fld id="{4F6D2241-A29C-49E5-A4FE-4B298721C9D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3B8-4316-ADD6-89D21E4D0379}"/>
                </c:ext>
              </c:extLst>
            </c:dLbl>
            <c:dLbl>
              <c:idx val="4"/>
              <c:layout>
                <c:manualLayout>
                  <c:x val="-0.12777777777777782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10-24 years </a:t>
                    </a:r>
                    <a:r>
                      <a:rPr lang="en-US" baseline="0" dirty="0"/>
                      <a:t>
</a:t>
                    </a:r>
                    <a:fld id="{D2EA9C3B-7140-4C6F-9CDD-16BBE6935C8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3B8-4316-ADD6-89D21E4D0379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Sheet3!$D$5:$D$8</c:f>
              <c:strCache>
                <c:ptCount val="4"/>
                <c:pt idx="0">
                  <c:v>0-14 </c:v>
                </c:pt>
                <c:pt idx="1">
                  <c:v>≥ 25</c:v>
                </c:pt>
                <c:pt idx="2">
                  <c:v>10-19 years</c:v>
                </c:pt>
                <c:pt idx="3">
                  <c:v>20-24  years</c:v>
                </c:pt>
              </c:strCache>
            </c:strRef>
          </c:cat>
          <c:val>
            <c:numRef>
              <c:f>Sheet3!$E$5:$E$8</c:f>
              <c:numCache>
                <c:formatCode>#,##0</c:formatCode>
                <c:ptCount val="4"/>
                <c:pt idx="0" formatCode="General">
                  <c:v>8000</c:v>
                </c:pt>
                <c:pt idx="1">
                  <c:v>18900</c:v>
                </c:pt>
                <c:pt idx="2">
                  <c:v>8200</c:v>
                </c:pt>
                <c:pt idx="3">
                  <c:v>17700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3B8-4316-ADD6-89D21E4D037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28575" cap="flat" cmpd="sng" algn="ctr">
              <a:solidFill>
                <a:schemeClr val="tx1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0.03522</cdr:y>
    </cdr:from>
    <cdr:to>
      <cdr:x>1</cdr:x>
      <cdr:y>0.23014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41286"/>
          <a:ext cx="4959070" cy="781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Of 52,800 new infections in 2017 , adolescents and young people accounted for half </a:t>
          </a:r>
          <a:endParaRPr lang="en-GB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CA9B8-1214-4F14-BD42-D3865F7EACE8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7521E-D592-4D1C-839A-9B8B2748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4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D25BC-2A8C-FD47-B678-D2F5895AC6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76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52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40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7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27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93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53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30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25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03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3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F446-AFFC-4759-8E1A-A3C7DA838B32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3E0A-F8D5-490A-9BCD-D5B537BF51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7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ittaya.p@trcarc.org" TargetMode="External"/><Relationship Id="rId7" Type="http://schemas.openxmlformats.org/officeDocument/2006/relationships/hyperlink" Target="mailto:ebukusi@gmail.com" TargetMode="External"/><Relationship Id="rId2" Type="http://schemas.openxmlformats.org/officeDocument/2006/relationships/hyperlink" Target="mailto:imukui@Nascop.or.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bukusi@u.washington.edu" TargetMode="External"/><Relationship Id="rId5" Type="http://schemas.openxmlformats.org/officeDocument/2006/relationships/hyperlink" Target="mailto:/ebukusi@kemri.org/" TargetMode="External"/><Relationship Id="rId4" Type="http://schemas.openxmlformats.org/officeDocument/2006/relationships/hyperlink" Target="mailto:ines.dourado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3" y="61922"/>
            <a:ext cx="8992898" cy="54298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Prioritizing adolescents  and young people in Kenya 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474749"/>
              </p:ext>
            </p:extLst>
          </p:nvPr>
        </p:nvGraphicFramePr>
        <p:xfrm>
          <a:off x="247786" y="604912"/>
          <a:ext cx="3719303" cy="371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Content Placeholder 29"/>
          <p:cNvSpPr>
            <a:spLocks noGrp="1"/>
          </p:cNvSpPr>
          <p:nvPr>
            <p:ph sz="half" idx="2"/>
          </p:nvPr>
        </p:nvSpPr>
        <p:spPr>
          <a:xfrm>
            <a:off x="247786" y="4318783"/>
            <a:ext cx="3719303" cy="1843478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/>
              <a:t>Adolescents &amp; young people (AYP) with HIV </a:t>
            </a:r>
          </a:p>
          <a:p>
            <a:pPr lvl="1"/>
            <a:r>
              <a:rPr lang="en-GB" sz="1800" dirty="0" smtClean="0"/>
              <a:t>10-19 years:</a:t>
            </a:r>
            <a:r>
              <a:rPr lang="en-US" altLang="en-US" sz="1800" dirty="0" smtClean="0"/>
              <a:t>105,200</a:t>
            </a:r>
            <a:endParaRPr lang="en-GB" sz="1800" dirty="0" smtClean="0"/>
          </a:p>
          <a:p>
            <a:pPr lvl="1"/>
            <a:r>
              <a:rPr lang="en-US" sz="1800" dirty="0" smtClean="0"/>
              <a:t>20-24 years: 184,700</a:t>
            </a:r>
            <a:endParaRPr lang="en-GB" sz="1800" dirty="0" smtClean="0"/>
          </a:p>
          <a:p>
            <a:r>
              <a:rPr lang="en-US" sz="1800" dirty="0" smtClean="0"/>
              <a:t>AIDs strategic framework identifies AYP as a priority population </a:t>
            </a:r>
            <a:endParaRPr lang="en-GB" sz="1800" dirty="0"/>
          </a:p>
        </p:txBody>
      </p:sp>
      <p:pic>
        <p:nvPicPr>
          <p:cNvPr id="32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8250"/>
            <a:ext cx="5488781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ontent Placeholder 33"/>
          <p:cNvSpPr>
            <a:spLocks noGrp="1"/>
          </p:cNvSpPr>
          <p:nvPr>
            <p:ph sz="half" idx="2"/>
          </p:nvPr>
        </p:nvSpPr>
        <p:spPr>
          <a:xfrm>
            <a:off x="4346917" y="6999287"/>
            <a:ext cx="5011616" cy="55720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4954788" y="604911"/>
            <a:ext cx="250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Focus Areas </a:t>
            </a:r>
            <a:endParaRPr lang="en-GB" sz="2000" b="1" dirty="0"/>
          </a:p>
        </p:txBody>
      </p:sp>
      <p:pic>
        <p:nvPicPr>
          <p:cNvPr id="79" name="Picture 2" descr="Image result for Kenya president launch of ALL IN adolescen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40" y="1449516"/>
            <a:ext cx="1815425" cy="15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6718984" y="978240"/>
            <a:ext cx="2355314" cy="1761093"/>
            <a:chOff x="8958645" y="978240"/>
            <a:chExt cx="3140419" cy="1761093"/>
          </a:xfrm>
        </p:grpSpPr>
        <p:sp>
          <p:nvSpPr>
            <p:cNvPr id="72" name="TextBox 71"/>
            <p:cNvSpPr txBox="1"/>
            <p:nvPr/>
          </p:nvSpPr>
          <p:spPr>
            <a:xfrm>
              <a:off x="9029715" y="1553694"/>
              <a:ext cx="3069349" cy="11856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cs typeface="Arial" panose="020B0604020202020204" pitchFamily="34" charset="0"/>
                </a:rPr>
                <a:t>National strategic framework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cs typeface="Arial" panose="020B0604020202020204" pitchFamily="34" charset="0"/>
                </a:rPr>
                <a:t>Kenya Fast track for </a:t>
              </a:r>
              <a:r>
                <a:rPr lang="en-US" dirty="0"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cs typeface="Arial" panose="020B0604020202020204" pitchFamily="34" charset="0"/>
                </a:rPr>
                <a:t>ending HIV &amp;  AIDS  in AYP </a:t>
              </a:r>
              <a:endParaRPr lang="en-US" dirty="0">
                <a:cs typeface="Arial" panose="020B0604020202020204" pitchFamily="34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8958645" y="978240"/>
              <a:ext cx="441510" cy="492288"/>
              <a:chOff x="8063221" y="5006166"/>
              <a:chExt cx="1219498" cy="1220758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8208046" y="5769724"/>
                <a:ext cx="1074673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063221" y="5006166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9689846" y="1193126"/>
              <a:ext cx="2030394" cy="326106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planning 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055929" y="1031169"/>
            <a:ext cx="1848144" cy="545113"/>
            <a:chOff x="5407906" y="1031168"/>
            <a:chExt cx="2464192" cy="545113"/>
          </a:xfrm>
        </p:grpSpPr>
        <p:grpSp>
          <p:nvGrpSpPr>
            <p:cNvPr id="68" name="Group 67"/>
            <p:cNvGrpSpPr/>
            <p:nvPr/>
          </p:nvGrpSpPr>
          <p:grpSpPr>
            <a:xfrm>
              <a:off x="5407906" y="1031168"/>
              <a:ext cx="420113" cy="545113"/>
              <a:chOff x="6947372" y="5143202"/>
              <a:chExt cx="1160395" cy="1351754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988545" y="6037753"/>
                <a:ext cx="1074674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947372" y="5143202"/>
                <a:ext cx="1157020" cy="115702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91919" y="6037756"/>
                <a:ext cx="1074673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950747" y="5143204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841704" y="1065802"/>
              <a:ext cx="2030394" cy="326105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Political commitment 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489054" y="5164405"/>
            <a:ext cx="1932532" cy="385206"/>
            <a:chOff x="8276674" y="5170619"/>
            <a:chExt cx="2576709" cy="385206"/>
          </a:xfrm>
        </p:grpSpPr>
        <p:sp>
          <p:nvSpPr>
            <p:cNvPr id="53" name="Oval 52"/>
            <p:cNvSpPr/>
            <p:nvPr/>
          </p:nvSpPr>
          <p:spPr>
            <a:xfrm>
              <a:off x="8276674" y="5170619"/>
              <a:ext cx="411980" cy="38520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22989" y="5197094"/>
              <a:ext cx="2030394" cy="326106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Involving the AYP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986468" y="3464828"/>
            <a:ext cx="2391669" cy="1954735"/>
            <a:chOff x="5407908" y="3281217"/>
            <a:chExt cx="3188892" cy="1954735"/>
          </a:xfrm>
        </p:grpSpPr>
        <p:sp>
          <p:nvSpPr>
            <p:cNvPr id="42" name="TextBox 41"/>
            <p:cNvSpPr txBox="1"/>
            <p:nvPr/>
          </p:nvSpPr>
          <p:spPr>
            <a:xfrm>
              <a:off x="5500524" y="3859385"/>
              <a:ext cx="3096276" cy="137656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cs typeface="Arial" panose="020B0604020202020204" pitchFamily="34" charset="0"/>
                </a:rPr>
                <a:t>Ministry of Health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cs typeface="Arial" panose="020B0604020202020204" pitchFamily="34" charset="0"/>
                </a:rPr>
                <a:t>Ministry of Education (integrate prevention education and support care)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cs typeface="Arial" panose="020B0604020202020204" pitchFamily="34" charset="0"/>
                </a:rPr>
                <a:t>Youth and gender 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407908" y="3322157"/>
              <a:ext cx="418891" cy="544981"/>
              <a:chOff x="6947373" y="3483526"/>
              <a:chExt cx="1157020" cy="135142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980428" y="4496536"/>
                <a:ext cx="1074673" cy="3384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947373" y="3483526"/>
                <a:ext cx="1157020" cy="115702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903312" y="3281217"/>
              <a:ext cx="2165825" cy="517686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Multi-sectoral response 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230964" y="2931030"/>
            <a:ext cx="623489" cy="765354"/>
            <a:chOff x="8307951" y="2931030"/>
            <a:chExt cx="831319" cy="76535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951" y="2931030"/>
              <a:ext cx="423534" cy="76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297" y="2951962"/>
              <a:ext cx="399973" cy="74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2" name="Group 131"/>
          <p:cNvGrpSpPr/>
          <p:nvPr/>
        </p:nvGrpSpPr>
        <p:grpSpPr>
          <a:xfrm>
            <a:off x="5722105" y="5523201"/>
            <a:ext cx="3272246" cy="1172811"/>
            <a:chOff x="7212552" y="5458772"/>
            <a:chExt cx="4362994" cy="1172811"/>
          </a:xfrm>
        </p:grpSpPr>
        <p:sp>
          <p:nvSpPr>
            <p:cNvPr id="106" name="TextBox 105"/>
            <p:cNvSpPr txBox="1"/>
            <p:nvPr/>
          </p:nvSpPr>
          <p:spPr>
            <a:xfrm>
              <a:off x="7212552" y="5555826"/>
              <a:ext cx="4362994" cy="107575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cs typeface="Arial" panose="020B0604020202020204" pitchFamily="34" charset="0"/>
                </a:rPr>
                <a:t>Involvement of AYP in planning and policy development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cs typeface="Arial" panose="020B0604020202020204" pitchFamily="34" charset="0"/>
                </a:rPr>
                <a:t>National stock staking with AYP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cs typeface="Arial" panose="020B0604020202020204" pitchFamily="34" charset="0"/>
                </a:rPr>
                <a:t>National networks of AYP for engagement 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8276000" y="5458772"/>
              <a:ext cx="395274" cy="1296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6994456" y="3608351"/>
            <a:ext cx="2068655" cy="12344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DREAMS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AYP target population for prevention services e.g. PrEP, HIV testing, communication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269028" y="3264975"/>
            <a:ext cx="1725323" cy="33954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programming 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Straight Arrow Connector 114"/>
          <p:cNvCxnSpPr>
            <a:endCxn id="94" idx="2"/>
          </p:cNvCxnSpPr>
          <p:nvPr/>
        </p:nvCxnSpPr>
        <p:spPr>
          <a:xfrm flipH="1" flipV="1">
            <a:off x="6704463" y="3692349"/>
            <a:ext cx="53846" cy="1399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6747121" y="2739334"/>
            <a:ext cx="379449" cy="272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965946" y="2591002"/>
            <a:ext cx="328208" cy="431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0" idx="1"/>
            <a:endCxn id="94" idx="3"/>
          </p:cNvCxnSpPr>
          <p:nvPr/>
        </p:nvCxnSpPr>
        <p:spPr>
          <a:xfrm flipH="1" flipV="1">
            <a:off x="6854453" y="3322156"/>
            <a:ext cx="414575" cy="112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6111434" y="3479909"/>
            <a:ext cx="188919" cy="331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D2A6EA-2EB9-482A-A80E-5997EBE7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3CC72D1-7701-4988-A96B-227C82E2F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" y="1"/>
            <a:ext cx="9143117" cy="6857999"/>
          </a:xfrm>
        </p:spPr>
      </p:pic>
    </p:spTree>
    <p:extLst>
      <p:ext uri="{BB962C8B-B14F-4D97-AF65-F5344CB8AC3E}">
        <p14:creationId xmlns:p14="http://schemas.microsoft.com/office/powerpoint/2010/main" val="32134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5" y="2996952"/>
            <a:ext cx="4662277" cy="28598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04048" y="1742884"/>
            <a:ext cx="4139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Focus </a:t>
            </a:r>
            <a:r>
              <a:rPr lang="en-US" sz="1900" dirty="0" smtClean="0"/>
              <a:t>on </a:t>
            </a:r>
            <a:r>
              <a:rPr lang="en-US" sz="1900" dirty="0" smtClean="0"/>
              <a:t>reach </a:t>
            </a:r>
            <a:r>
              <a:rPr lang="en-US" sz="1900" dirty="0"/>
              <a:t>and access of adolescent and youth MSM and TGW </a:t>
            </a:r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Map &amp; define </a:t>
            </a:r>
            <a:r>
              <a:rPr lang="en-US" sz="1900" dirty="0"/>
              <a:t>facilitators, barriers, </a:t>
            </a:r>
            <a:r>
              <a:rPr lang="en-US" sz="1900" dirty="0" smtClean="0"/>
              <a:t>&amp; acceptability </a:t>
            </a:r>
            <a:r>
              <a:rPr lang="en-US" sz="1900" dirty="0"/>
              <a:t>of different recruitment strategies for PrEP </a:t>
            </a:r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Test demand </a:t>
            </a:r>
            <a:r>
              <a:rPr lang="en-US" sz="1900" dirty="0"/>
              <a:t>creation strategies </a:t>
            </a:r>
            <a:r>
              <a:rPr lang="en-US" sz="1900" dirty="0" smtClean="0"/>
              <a:t>for community outreach</a:t>
            </a:r>
            <a:endParaRPr lang="en-US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Venues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Social </a:t>
            </a:r>
            <a:r>
              <a:rPr lang="en-US" sz="1900" dirty="0"/>
              <a:t>media </a:t>
            </a:r>
            <a:r>
              <a:rPr lang="en-US" sz="1900" dirty="0" smtClean="0"/>
              <a:t>– GSN </a:t>
            </a:r>
            <a:r>
              <a:rPr lang="en-US" sz="1900" dirty="0"/>
              <a:t>app for sexual </a:t>
            </a:r>
            <a:r>
              <a:rPr lang="en-US" sz="1900" dirty="0" smtClean="0"/>
              <a:t>encounters; </a:t>
            </a:r>
            <a:r>
              <a:rPr lang="en-US" sz="1900" dirty="0" err="1"/>
              <a:t>Youtube</a:t>
            </a:r>
            <a:r>
              <a:rPr lang="en-US" sz="1900" dirty="0"/>
              <a:t>; Digital </a:t>
            </a:r>
            <a:r>
              <a:rPr lang="en-US" sz="1900" dirty="0" smtClean="0"/>
              <a:t>influencers;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Youth </a:t>
            </a:r>
            <a:r>
              <a:rPr lang="en-US" sz="1900" dirty="0"/>
              <a:t>outreach team/peer educators/CBO partners </a:t>
            </a:r>
            <a:r>
              <a:rPr lang="en-US" sz="1900" dirty="0" smtClean="0"/>
              <a:t>as bridge to PrEP/health services</a:t>
            </a:r>
            <a:endParaRPr lang="en-US" sz="19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755" y="5928645"/>
            <a:ext cx="265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LGBT Center, Salvador, Brazil</a:t>
            </a:r>
            <a:endParaRPr lang="en-US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7755" y="1556792"/>
            <a:ext cx="5084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Six </a:t>
            </a:r>
            <a:r>
              <a:rPr lang="en-US" sz="1600" dirty="0" smtClean="0"/>
              <a:t>Components</a:t>
            </a:r>
          </a:p>
          <a:p>
            <a:r>
              <a:rPr lang="en-US" sz="1600" b="1" dirty="0" smtClean="0"/>
              <a:t>Component </a:t>
            </a:r>
            <a:r>
              <a:rPr lang="en-US" sz="1600" b="1" dirty="0" smtClean="0"/>
              <a:t>1</a:t>
            </a:r>
            <a:r>
              <a:rPr lang="en-US" sz="1600" dirty="0" smtClean="0"/>
              <a:t>-Formative research </a:t>
            </a:r>
            <a:endParaRPr lang="en-US" sz="1600" dirty="0" smtClean="0"/>
          </a:p>
          <a:p>
            <a:r>
              <a:rPr lang="en-US" sz="1600" b="1" dirty="0" smtClean="0"/>
              <a:t>Component </a:t>
            </a:r>
            <a:r>
              <a:rPr lang="en-US" sz="1600" b="1" dirty="0"/>
              <a:t>2- </a:t>
            </a:r>
            <a:r>
              <a:rPr lang="en-US" sz="1600" dirty="0" smtClean="0"/>
              <a:t>Strategies </a:t>
            </a:r>
            <a:r>
              <a:rPr lang="en-US" sz="1600" dirty="0"/>
              <a:t>for recruitment, enrolment </a:t>
            </a:r>
            <a:r>
              <a:rPr lang="en-US" sz="1600" dirty="0" smtClean="0"/>
              <a:t>&amp; linkage </a:t>
            </a:r>
            <a:r>
              <a:rPr lang="en-US" sz="1600" dirty="0"/>
              <a:t>to the combination </a:t>
            </a:r>
            <a:r>
              <a:rPr lang="en-US" sz="1600" dirty="0" smtClean="0"/>
              <a:t>prevention</a:t>
            </a:r>
            <a:endParaRPr lang="en-US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5817" y="44624"/>
            <a:ext cx="8859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PrEP 1519- A </a:t>
            </a:r>
            <a:r>
              <a:rPr lang="en-US" sz="2800" b="1" dirty="0">
                <a:solidFill>
                  <a:srgbClr val="00B050"/>
                </a:solidFill>
              </a:rPr>
              <a:t>Demonstration Project of the effectiveness of </a:t>
            </a:r>
            <a:r>
              <a:rPr lang="en-US" sz="2800" b="1" dirty="0" smtClean="0">
                <a:solidFill>
                  <a:srgbClr val="00B050"/>
                </a:solidFill>
              </a:rPr>
              <a:t>PrEP </a:t>
            </a:r>
            <a:r>
              <a:rPr lang="en-US" sz="2800" b="1" dirty="0">
                <a:solidFill>
                  <a:srgbClr val="00B050"/>
                </a:solidFill>
              </a:rPr>
              <a:t>amongst adolescent </a:t>
            </a:r>
            <a:r>
              <a:rPr lang="en-US" sz="2800" b="1" dirty="0" smtClean="0">
                <a:solidFill>
                  <a:srgbClr val="00B050"/>
                </a:solidFill>
              </a:rPr>
              <a:t>MSM &amp; TGW at </a:t>
            </a:r>
            <a:r>
              <a:rPr lang="en-US" sz="2800" b="1" dirty="0">
                <a:solidFill>
                  <a:srgbClr val="00B050"/>
                </a:solidFill>
              </a:rPr>
              <a:t>high risk for HIV </a:t>
            </a:r>
            <a:r>
              <a:rPr lang="en-US" sz="2800" b="1" dirty="0" smtClean="0">
                <a:solidFill>
                  <a:srgbClr val="00B050"/>
                </a:solidFill>
              </a:rPr>
              <a:t>(Salvador, São Paulo, Belo Horizonte)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" y="6246072"/>
            <a:ext cx="1056593" cy="432048"/>
          </a:xfrm>
          <a:prstGeom prst="rect">
            <a:avLst/>
          </a:prstGeom>
        </p:spPr>
      </p:pic>
      <p:pic>
        <p:nvPicPr>
          <p:cNvPr id="11" name="Picture 6" descr="Resultado de imagem para logomarca ministério da saú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9880" y="6097922"/>
            <a:ext cx="2554108" cy="571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9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53413"/>
            <a:ext cx="9167019" cy="1398119"/>
          </a:xfrm>
          <a:prstGeom prst="rect">
            <a:avLst/>
          </a:prstGeom>
          <a:solidFill>
            <a:srgbClr val="0D3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36600"/>
            <a:ext cx="9144000" cy="1481667"/>
          </a:xfrm>
        </p:spPr>
        <p:txBody>
          <a:bodyPr>
            <a:normAutofit fontScale="90000"/>
          </a:bodyPr>
          <a:lstStyle/>
          <a:p>
            <a:r>
              <a:rPr lang="en-US" altLang="en-US" sz="2600" b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2600" b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altLang="en-US" sz="48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48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GB" altLang="en-US" sz="4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PrEP  for </a:t>
            </a:r>
            <a:r>
              <a:rPr lang="en-GB" altLang="en-US" sz="4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AGYW…</a:t>
            </a:r>
            <a:endParaRPr lang="en-US" altLang="en-US" sz="4000" i="1" dirty="0" smtClean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7" name="Picture 4" descr="Picture 0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8"/>
          <a:stretch/>
        </p:blipFill>
        <p:spPr bwMode="auto">
          <a:xfrm>
            <a:off x="1" y="1344706"/>
            <a:ext cx="9167018" cy="551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Panelists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Irene Mukui , </a:t>
            </a:r>
            <a:r>
              <a:rPr lang="en-US" sz="1600" dirty="0"/>
              <a:t>MD, MPH</a:t>
            </a:r>
          </a:p>
          <a:p>
            <a:pPr marL="0" indent="0">
              <a:buNone/>
            </a:pPr>
            <a:r>
              <a:rPr lang="en-US" sz="1600" dirty="0"/>
              <a:t>National AIDs &amp; STI Control </a:t>
            </a:r>
            <a:r>
              <a:rPr lang="en-US" sz="1600" dirty="0" err="1"/>
              <a:t>Programme</a:t>
            </a:r>
            <a:r>
              <a:rPr lang="en-US" sz="1600" dirty="0"/>
              <a:t>, Ministry of Health </a:t>
            </a:r>
            <a:r>
              <a:rPr lang="en-US" sz="1600" dirty="0" smtClean="0"/>
              <a:t>Kenya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imukui@Nascop.or.ke</a:t>
            </a:r>
            <a:r>
              <a:rPr lang="en-US" sz="1600" dirty="0"/>
              <a:t> </a:t>
            </a:r>
            <a:endParaRPr lang="en-US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Nittaya Phanuphak, </a:t>
            </a:r>
            <a:r>
              <a:rPr lang="en-GB" sz="1600" dirty="0" smtClean="0"/>
              <a:t>MD, PhD</a:t>
            </a:r>
          </a:p>
          <a:p>
            <a:pPr marL="0" indent="0">
              <a:buNone/>
            </a:pPr>
            <a:r>
              <a:rPr lang="en-GB" sz="1600" dirty="0" smtClean="0"/>
              <a:t>Chief, SEARCH, PREVENTION</a:t>
            </a:r>
          </a:p>
          <a:p>
            <a:pPr marL="0" indent="0">
              <a:buNone/>
            </a:pPr>
            <a:r>
              <a:rPr lang="nl-NL" sz="1600" dirty="0"/>
              <a:t>Thai Red Cross AIDS Research </a:t>
            </a:r>
            <a:r>
              <a:rPr lang="nl-NL" sz="1600" dirty="0" smtClean="0"/>
              <a:t>Centre, Bangkok</a:t>
            </a:r>
            <a:r>
              <a:rPr lang="nl-NL" sz="1600" dirty="0"/>
              <a:t>, Thailand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nittaya.p@trcarc.org</a:t>
            </a:r>
            <a:r>
              <a:rPr lang="en-GB" sz="1600" dirty="0" smtClean="0"/>
              <a:t> </a:t>
            </a: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US" sz="1600" b="1" dirty="0" err="1" smtClean="0"/>
              <a:t>Inês</a:t>
            </a:r>
            <a:r>
              <a:rPr lang="en-US" sz="1600" b="1" dirty="0" smtClean="0"/>
              <a:t> </a:t>
            </a:r>
            <a:r>
              <a:rPr lang="en-US" sz="1600" b="1" dirty="0"/>
              <a:t>Dourado, </a:t>
            </a:r>
            <a:r>
              <a:rPr lang="en-US" sz="1600" dirty="0"/>
              <a:t>MD, MPH, </a:t>
            </a:r>
            <a:r>
              <a:rPr lang="en-US" sz="1600" dirty="0" smtClean="0"/>
              <a:t>PhD</a:t>
            </a:r>
          </a:p>
          <a:p>
            <a:pPr marL="0" indent="0">
              <a:buNone/>
            </a:pPr>
            <a:r>
              <a:rPr lang="en-US" sz="1600" dirty="0" smtClean="0"/>
              <a:t>Protocol </a:t>
            </a:r>
            <a:r>
              <a:rPr lang="en-US" sz="1600" dirty="0"/>
              <a:t>Chair and Salvador PI</a:t>
            </a:r>
          </a:p>
          <a:p>
            <a:pPr marL="0" indent="0">
              <a:buNone/>
            </a:pPr>
            <a:r>
              <a:rPr lang="pt-BR" sz="1600" dirty="0"/>
              <a:t>Health Collective Institute/ Federal University of Bahia/Brasil  (www.isc.ufba.br)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ines.dourado@gmail.com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US" sz="1600" b="1" dirty="0" smtClean="0"/>
              <a:t>Elizabeth </a:t>
            </a:r>
            <a:r>
              <a:rPr lang="en-US" sz="1600" b="1" dirty="0"/>
              <a:t>Anne Bukusi</a:t>
            </a:r>
            <a:r>
              <a:rPr lang="en-US" sz="1600" dirty="0" smtClean="0"/>
              <a:t>, </a:t>
            </a:r>
            <a:r>
              <a:rPr lang="en-US" sz="1600" dirty="0" err="1" smtClean="0"/>
              <a:t>MBChB</a:t>
            </a:r>
            <a:r>
              <a:rPr lang="en-US" sz="1600" dirty="0"/>
              <a:t>, </a:t>
            </a:r>
            <a:r>
              <a:rPr lang="en-US" sz="1600" dirty="0" err="1"/>
              <a:t>M.Med</a:t>
            </a:r>
            <a:r>
              <a:rPr lang="en-US" sz="1600" dirty="0"/>
              <a:t> (</a:t>
            </a:r>
            <a:r>
              <a:rPr lang="en-US" sz="1600" dirty="0" err="1"/>
              <a:t>ObGyn</a:t>
            </a:r>
            <a:r>
              <a:rPr lang="en-US" sz="1600" dirty="0"/>
              <a:t>), MPH, PhD , </a:t>
            </a:r>
            <a:r>
              <a:rPr lang="en-US" sz="1600" dirty="0" smtClean="0"/>
              <a:t>PGD (</a:t>
            </a:r>
            <a:r>
              <a:rPr lang="en-US" sz="1600" dirty="0"/>
              <a:t>Research </a:t>
            </a:r>
            <a:r>
              <a:rPr lang="en-US" sz="1600" dirty="0" smtClean="0"/>
              <a:t>Ethics), MBE </a:t>
            </a:r>
            <a:r>
              <a:rPr lang="en-US" sz="1600" dirty="0"/>
              <a:t>(Research Ethics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Chief Research </a:t>
            </a:r>
            <a:r>
              <a:rPr lang="en-US" sz="1600" dirty="0" smtClean="0"/>
              <a:t>Officer, Co-Director </a:t>
            </a:r>
            <a:r>
              <a:rPr lang="en-US" sz="1600" dirty="0"/>
              <a:t>Research Care Training Program,(</a:t>
            </a:r>
            <a:r>
              <a:rPr lang="en-US" sz="1600" dirty="0" smtClean="0"/>
              <a:t>RCTP), KEMRI, Kenya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&amp;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Research Professor, Departments </a:t>
            </a:r>
            <a:r>
              <a:rPr lang="en-US" sz="1600" dirty="0"/>
              <a:t>of Global Health and Obstetrics and Gynecology</a:t>
            </a:r>
            <a:br>
              <a:rPr lang="en-US" sz="1600" dirty="0"/>
            </a:br>
            <a:r>
              <a:rPr lang="en-US" sz="1600" dirty="0"/>
              <a:t>University of </a:t>
            </a:r>
            <a:r>
              <a:rPr lang="en-US" sz="1600" dirty="0" smtClean="0"/>
              <a:t>Washington, USA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Email </a:t>
            </a:r>
            <a:r>
              <a:rPr lang="en-US" sz="1600" dirty="0"/>
              <a:t>:ebukusi@rctp.or.ke </a:t>
            </a:r>
            <a:r>
              <a:rPr lang="en-US" sz="1600" u="sng" dirty="0">
                <a:hlinkClick r:id="rId5"/>
              </a:rPr>
              <a:t>/ebukusi@kemri.org/</a:t>
            </a:r>
            <a:r>
              <a:rPr lang="en-US" sz="1600" dirty="0"/>
              <a:t>  </a:t>
            </a:r>
            <a:r>
              <a:rPr lang="en-US" sz="1600" u="sng" dirty="0">
                <a:hlinkClick r:id="rId6"/>
              </a:rPr>
              <a:t>ebukusi@u.washington.edu</a:t>
            </a:r>
            <a:r>
              <a:rPr lang="en-US" sz="1600" dirty="0"/>
              <a:t> / </a:t>
            </a:r>
            <a:r>
              <a:rPr lang="en-US" sz="1600" u="sng" dirty="0" smtClean="0">
                <a:hlinkClick r:id="rId7"/>
              </a:rPr>
              <a:t>ebukusi@gmail.com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789040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337</Words>
  <Application>Microsoft Office PowerPoint</Application>
  <PresentationFormat>On-screen Show (4:3)</PresentationFormat>
  <Paragraphs>57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do Office</vt:lpstr>
      <vt:lpstr>Prioritizing adolescents  and young people in Kenya </vt:lpstr>
      <vt:lpstr>PowerPoint Presentation</vt:lpstr>
      <vt:lpstr>PowerPoint Presentation</vt:lpstr>
      <vt:lpstr>   PrEP  for AGYW…</vt:lpstr>
      <vt:lpstr>Panelists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Ines</dc:creator>
  <cp:lastModifiedBy>DALAL, Shona</cp:lastModifiedBy>
  <cp:revision>48</cp:revision>
  <dcterms:created xsi:type="dcterms:W3CDTF">2018-07-17T19:35:31Z</dcterms:created>
  <dcterms:modified xsi:type="dcterms:W3CDTF">2018-07-23T15:43:48Z</dcterms:modified>
</cp:coreProperties>
</file>